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2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99%20Individual%20Research\01%20Rearranging%20a%20Zone%20of%20Public%20Services%20by%20using%20Vehicle%20Navigation%20Data\0427%20&#44208;&#44284;_&#49436;&#50872;&#49884;%20&#51204;&#52404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5572345875636"/>
          <c:y val="8.59375E-2"/>
          <c:w val="0.85410942967315351"/>
          <c:h val="0.700949803149606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Restrict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c:spPr>
          <c:invertIfNegative val="0"/>
          <c:cat>
            <c:numRef>
              <c:f>Sheet1!$A$2:$A$10</c:f>
              <c:numCache>
                <c:formatCode>General</c:formatCode>
                <c:ptCount val="9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</c:numCache>
            </c:numRef>
          </c:cat>
          <c:val>
            <c:numRef>
              <c:f>Sheet1!$B$2:$B$10</c:f>
              <c:numCache>
                <c:formatCode>_-* #,##0_-;\-* #,##0_-;_-* "-"_-;_-@_-</c:formatCode>
                <c:ptCount val="9"/>
                <c:pt idx="0">
                  <c:v>5710</c:v>
                </c:pt>
                <c:pt idx="1">
                  <c:v>76484</c:v>
                </c:pt>
                <c:pt idx="2">
                  <c:v>398435</c:v>
                </c:pt>
                <c:pt idx="3">
                  <c:v>841449</c:v>
                </c:pt>
                <c:pt idx="4">
                  <c:v>1141942</c:v>
                </c:pt>
                <c:pt idx="5">
                  <c:v>712358</c:v>
                </c:pt>
                <c:pt idx="6">
                  <c:v>229450</c:v>
                </c:pt>
                <c:pt idx="7">
                  <c:v>87207</c:v>
                </c:pt>
                <c:pt idx="8">
                  <c:v>1719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Unrestrict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c:spPr>
          <c:invertIfNegative val="0"/>
          <c:cat>
            <c:numRef>
              <c:f>Sheet1!$A$2:$A$10</c:f>
              <c:numCache>
                <c:formatCode>General</c:formatCode>
                <c:ptCount val="9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</c:numCache>
            </c:numRef>
          </c:cat>
          <c:val>
            <c:numRef>
              <c:f>Sheet1!$C$2:$C$10</c:f>
              <c:numCache>
                <c:formatCode>_-* #,##0_-;\-* #,##0_-;_-* "-"_-;_-@_-</c:formatCode>
                <c:ptCount val="9"/>
                <c:pt idx="0">
                  <c:v>8340</c:v>
                </c:pt>
                <c:pt idx="1">
                  <c:v>94687</c:v>
                </c:pt>
                <c:pt idx="2">
                  <c:v>447213</c:v>
                </c:pt>
                <c:pt idx="3">
                  <c:v>890804</c:v>
                </c:pt>
                <c:pt idx="4">
                  <c:v>1224979</c:v>
                </c:pt>
                <c:pt idx="5">
                  <c:v>644994</c:v>
                </c:pt>
                <c:pt idx="6">
                  <c:v>145138</c:v>
                </c:pt>
                <c:pt idx="7">
                  <c:v>38508</c:v>
                </c:pt>
                <c:pt idx="8">
                  <c:v>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95955744"/>
        <c:axId val="-995961728"/>
      </c:barChart>
      <c:catAx>
        <c:axId val="-9959557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/>
                  <a:t>Index</a:t>
                </a:r>
                <a:r>
                  <a:rPr lang="en-US" altLang="ko-KR" baseline="0"/>
                  <a:t> of Fire Vulnerability</a:t>
                </a:r>
                <a:endParaRPr lang="ko-KR" altLang="en-US"/>
              </a:p>
            </c:rich>
          </c:tx>
          <c:layout>
            <c:manualLayout>
              <c:xMode val="edge"/>
              <c:yMode val="edge"/>
              <c:x val="0.46416607141287025"/>
              <c:y val="0.858748769685039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95961728"/>
        <c:crosses val="autoZero"/>
        <c:auto val="1"/>
        <c:lblAlgn val="ctr"/>
        <c:lblOffset val="100"/>
        <c:noMultiLvlLbl val="0"/>
      </c:catAx>
      <c:valAx>
        <c:axId val="-99596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/>
                  <a:t>Number of Cells</a:t>
                </a:r>
                <a:endParaRPr lang="ko-KR" alt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-* #,##0_-;\-* #,##0_-;_-* &quot;-&quot;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9595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0394984303803718"/>
          <c:y val="0.47403363263736131"/>
          <c:w val="0.16876695128175215"/>
          <c:h val="0.131836860236220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800" dirty="0">
                <a:latin typeface="+mn-lt"/>
              </a:rPr>
              <a:t>Initial Assessment of Benefits and Costs of Connected and Automated </a:t>
            </a:r>
            <a:r>
              <a:rPr lang="en-US" altLang="en-US" sz="2800" dirty="0" smtClean="0">
                <a:latin typeface="+mn-lt"/>
              </a:rPr>
              <a:t>Vehicles (CAVs) </a:t>
            </a:r>
            <a:r>
              <a:rPr lang="en-US" altLang="en-US" sz="2800" dirty="0">
                <a:latin typeface="+mn-lt"/>
              </a:rPr>
              <a:t>in </a:t>
            </a:r>
            <a:r>
              <a:rPr lang="en-US" altLang="en-US" sz="2800" dirty="0" smtClean="0">
                <a:latin typeface="+mn-lt"/>
              </a:rPr>
              <a:t>Texas</a:t>
            </a:r>
            <a:endParaRPr lang="en-US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Study Objective</a:t>
            </a:r>
          </a:p>
          <a:p>
            <a:pPr lvl="1"/>
            <a:r>
              <a:rPr lang="en-US" dirty="0"/>
              <a:t>First-order assessment of CAVs’ </a:t>
            </a:r>
            <a:r>
              <a:rPr lang="en-US" dirty="0" smtClean="0"/>
              <a:t>impact </a:t>
            </a:r>
            <a:r>
              <a:rPr lang="en-US" dirty="0"/>
              <a:t>in </a:t>
            </a:r>
            <a:r>
              <a:rPr lang="en-US" dirty="0" smtClean="0"/>
              <a:t>Texas</a:t>
            </a:r>
          </a:p>
          <a:p>
            <a:pPr lvl="1"/>
            <a:r>
              <a:rPr lang="en-US" dirty="0"/>
              <a:t>Potential for enhancing mobility, safety, productivity &amp; leisure</a:t>
            </a:r>
          </a:p>
          <a:p>
            <a:r>
              <a:rPr lang="en-US" dirty="0" smtClean="0"/>
              <a:t>Methodology</a:t>
            </a:r>
          </a:p>
          <a:p>
            <a:pPr lvl="1"/>
            <a:r>
              <a:rPr lang="en-US" altLang="en-US" dirty="0" smtClean="0"/>
              <a:t>Estimate new VMT (AV capabilities, congestion rebound, vehicle ownership change)</a:t>
            </a:r>
          </a:p>
          <a:p>
            <a:pPr lvl="1"/>
            <a:r>
              <a:rPr lang="en-US" altLang="en-US" dirty="0" smtClean="0"/>
              <a:t>Estimate mobility change (CACC)</a:t>
            </a:r>
          </a:p>
          <a:p>
            <a:pPr lvl="1"/>
            <a:r>
              <a:rPr lang="en-US" altLang="en-US" dirty="0" smtClean="0"/>
              <a:t>Estimate safety change (categorize &amp; apply CRFs)</a:t>
            </a:r>
          </a:p>
          <a:p>
            <a:pPr lvl="1"/>
            <a:r>
              <a:rPr lang="en-US" altLang="en-US" dirty="0" smtClean="0"/>
              <a:t>   Estimate </a:t>
            </a:r>
            <a:r>
              <a:rPr lang="en-US" altLang="en-US" dirty="0" smtClean="0"/>
              <a:t>productivity &amp; leisure benefit (25% of VOTT)</a:t>
            </a:r>
            <a:endParaRPr lang="en-US" alt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800" dirty="0">
                <a:latin typeface="+mn-lt"/>
              </a:rPr>
              <a:t>Initial Assessment of Benefits and Costs of Connected and Automated </a:t>
            </a:r>
            <a:r>
              <a:rPr lang="en-US" altLang="en-US" sz="2800" dirty="0" smtClean="0">
                <a:latin typeface="+mn-lt"/>
              </a:rPr>
              <a:t>Vehicles (CAVs) </a:t>
            </a:r>
            <a:r>
              <a:rPr lang="en-US" altLang="en-US" sz="2800" dirty="0">
                <a:latin typeface="+mn-lt"/>
              </a:rPr>
              <a:t>in </a:t>
            </a:r>
            <a:r>
              <a:rPr lang="en-US" altLang="en-US" sz="2800" dirty="0" smtClean="0">
                <a:latin typeface="+mn-lt"/>
              </a:rPr>
              <a:t>Texas</a:t>
            </a:r>
            <a:endParaRPr lang="en-US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Results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Conclusions</a:t>
            </a:r>
          </a:p>
          <a:p>
            <a:pPr lvl="1"/>
            <a:r>
              <a:rPr lang="en-US" altLang="en-US" dirty="0"/>
              <a:t>Even with rising VMT, congestion should be fall </a:t>
            </a:r>
            <a:r>
              <a:rPr lang="en-US" altLang="en-US" dirty="0" smtClean="0"/>
              <a:t>overall</a:t>
            </a:r>
          </a:p>
          <a:p>
            <a:pPr lvl="1"/>
            <a:r>
              <a:rPr lang="en-US" dirty="0" smtClean="0"/>
              <a:t>Much </a:t>
            </a:r>
            <a:r>
              <a:rPr lang="en-US" dirty="0"/>
              <a:t>of these benefits are not just for CAV owners, but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to </a:t>
            </a:r>
            <a:r>
              <a:rPr lang="en-US" dirty="0"/>
              <a:t>society as a whole, as other road users benefit from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reduced </a:t>
            </a:r>
            <a:r>
              <a:rPr lang="en-US" dirty="0"/>
              <a:t>congestion and crash </a:t>
            </a:r>
            <a:r>
              <a:rPr lang="en-US" dirty="0" smtClean="0"/>
              <a:t>risk</a:t>
            </a:r>
            <a:endParaRPr 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416887"/>
              </p:ext>
            </p:extLst>
          </p:nvPr>
        </p:nvGraphicFramePr>
        <p:xfrm>
          <a:off x="1143514" y="2296297"/>
          <a:ext cx="6972302" cy="188852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31275"/>
                <a:gridCol w="2858530"/>
                <a:gridCol w="1027499"/>
                <a:gridCol w="1027499"/>
                <a:gridCol w="1027499"/>
              </a:tblGrid>
              <a:tr h="24017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Penetration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27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Benefit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Congestion </a:t>
                      </a: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reduction ($/CAV/Year)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$32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$79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$209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Comprehensive Savings </a:t>
                      </a: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($/CAV/Year)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$175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$1,234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$2,615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Productivity and </a:t>
                      </a: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Leisure ($/CAV/Year)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$1,246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$1,246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$1,246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 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</a:t>
                      </a: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benefits ($/CAV/Year)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$1,453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$2,559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$4,070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3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Price 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 for automation and connectivity </a:t>
                      </a: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capabilities ($/CAV)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$10,000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$5,000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$3,000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2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Net </a:t>
                      </a: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 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$1,368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$15,022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$28,846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2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445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30695" t="18718" r="31290" b="58710"/>
          <a:stretch/>
        </p:blipFill>
        <p:spPr>
          <a:xfrm>
            <a:off x="497003" y="4215052"/>
            <a:ext cx="4688565" cy="15079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800" dirty="0" smtClean="0">
                <a:latin typeface="+mn-lt"/>
              </a:rPr>
              <a:t>Rearranging a Zone of Public Services by using Vehicle Navigation Data</a:t>
            </a:r>
            <a:endParaRPr lang="en-US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Study Objective</a:t>
            </a:r>
          </a:p>
          <a:p>
            <a:pPr lvl="1"/>
            <a:r>
              <a:rPr lang="en-US" dirty="0" smtClean="0"/>
              <a:t>Minimize fire service response time using real observed car navigation data</a:t>
            </a:r>
          </a:p>
          <a:p>
            <a:pPr lvl="1"/>
            <a:r>
              <a:rPr lang="en-US" dirty="0" smtClean="0"/>
              <a:t>Integrate service zones</a:t>
            </a:r>
            <a:endParaRPr lang="en-US" dirty="0"/>
          </a:p>
          <a:p>
            <a:r>
              <a:rPr lang="en-US" dirty="0" smtClean="0"/>
              <a:t>Methodology</a:t>
            </a:r>
          </a:p>
          <a:p>
            <a:pPr lvl="1"/>
            <a:r>
              <a:rPr lang="en-US" dirty="0" smtClean="0"/>
              <a:t>10m X 10m cells (6 million cells), map overlay analysis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l="29690" t="65699" r="45089" b="8221"/>
          <a:stretch/>
        </p:blipFill>
        <p:spPr>
          <a:xfrm>
            <a:off x="5317214" y="4270646"/>
            <a:ext cx="3447373" cy="1931031"/>
          </a:xfrm>
          <a:prstGeom prst="rect">
            <a:avLst/>
          </a:prstGeom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1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800" dirty="0" smtClean="0">
                <a:latin typeface="+mn-lt"/>
              </a:rPr>
              <a:t>Rearranging a Zone of Public Services by using Vehicle Navigation Data</a:t>
            </a:r>
            <a:endParaRPr lang="en-US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1050" dirty="0" smtClean="0"/>
          </a:p>
          <a:p>
            <a:r>
              <a:rPr lang="en-US" dirty="0" smtClean="0"/>
              <a:t>Conclusions</a:t>
            </a:r>
            <a:endParaRPr lang="en-US" dirty="0" smtClean="0"/>
          </a:p>
          <a:p>
            <a:pPr lvl="1"/>
            <a:r>
              <a:rPr lang="en-US" dirty="0" smtClean="0"/>
              <a:t>Fire </a:t>
            </a:r>
            <a:r>
              <a:rPr lang="en-US" dirty="0"/>
              <a:t>vulnerable area in </a:t>
            </a:r>
            <a:r>
              <a:rPr lang="en-US" dirty="0" smtClean="0"/>
              <a:t>Seoul </a:t>
            </a:r>
            <a:r>
              <a:rPr lang="en-US" dirty="0"/>
              <a:t>decrease from 9.1% to 5.3% while the service zones integrated </a:t>
            </a:r>
            <a:endParaRPr lang="en-US" dirty="0" smtClean="0"/>
          </a:p>
          <a:p>
            <a:pPr lvl="1"/>
            <a:r>
              <a:rPr lang="en-US" dirty="0" smtClean="0"/>
              <a:t>  Jung-</a:t>
            </a:r>
            <a:r>
              <a:rPr lang="en-US" dirty="0" err="1" smtClean="0"/>
              <a:t>Gu</a:t>
            </a:r>
            <a:r>
              <a:rPr lang="en-US" dirty="0" smtClean="0"/>
              <a:t> </a:t>
            </a:r>
            <a:r>
              <a:rPr lang="en-US" dirty="0" smtClean="0"/>
              <a:t>(11.8% </a:t>
            </a:r>
            <a:r>
              <a:rPr lang="en-US" dirty="0" smtClean="0">
                <a:sym typeface="Wingdings" panose="05000000000000000000" pitchFamily="2" charset="2"/>
              </a:rPr>
              <a:t> 0%</a:t>
            </a:r>
            <a:r>
              <a:rPr lang="en-US" dirty="0" smtClean="0"/>
              <a:t>), </a:t>
            </a:r>
            <a:r>
              <a:rPr lang="en-US" dirty="0" err="1" smtClean="0"/>
              <a:t>Songpa-Gu</a:t>
            </a:r>
            <a:r>
              <a:rPr lang="en-US" dirty="0" smtClean="0"/>
              <a:t>(22.8%</a:t>
            </a:r>
            <a:r>
              <a:rPr lang="en-US" dirty="0" smtClean="0">
                <a:sym typeface="Wingdings" panose="05000000000000000000" pitchFamily="2" charset="2"/>
              </a:rPr>
              <a:t>19.2%),   </a:t>
            </a:r>
            <a:br>
              <a:rPr lang="en-US" dirty="0" smtClean="0">
                <a:sym typeface="Wingdings" panose="05000000000000000000" pitchFamily="2" charset="2"/>
              </a:rPr>
            </a:br>
            <a:r>
              <a:rPr lang="en-US" dirty="0" smtClean="0">
                <a:sym typeface="Wingdings" panose="05000000000000000000" pitchFamily="2" charset="2"/>
              </a:rPr>
              <a:t>     Gangnam-</a:t>
            </a:r>
            <a:r>
              <a:rPr lang="en-US" dirty="0" err="1" smtClean="0">
                <a:sym typeface="Wingdings" panose="05000000000000000000" pitchFamily="2" charset="2"/>
              </a:rPr>
              <a:t>Gu</a:t>
            </a:r>
            <a:r>
              <a:rPr lang="en-US" dirty="0" smtClean="0">
                <a:sym typeface="Wingdings" panose="05000000000000000000" pitchFamily="2" charset="2"/>
              </a:rPr>
              <a:t>(19.8% 16.0%)</a:t>
            </a:r>
            <a:endParaRPr lang="en-US" dirty="0" smtClean="0"/>
          </a:p>
        </p:txBody>
      </p:sp>
      <p:graphicFrame>
        <p:nvGraphicFramePr>
          <p:cNvPr id="4" name="차트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4257886"/>
              </p:ext>
            </p:extLst>
          </p:nvPr>
        </p:nvGraphicFramePr>
        <p:xfrm>
          <a:off x="1202267" y="2294466"/>
          <a:ext cx="7619999" cy="2079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727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291</Words>
  <Application>Microsoft Office PowerPoint</Application>
  <PresentationFormat>화면 슬라이드 쇼(4:3)</PresentationFormat>
  <Paragraphs>71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Wingdings</vt:lpstr>
      <vt:lpstr>Office Theme</vt:lpstr>
      <vt:lpstr>Custom Design</vt:lpstr>
      <vt:lpstr>Initial Assessment of Benefits and Costs of Connected and Automated Vehicles (CAVs) in Texas</vt:lpstr>
      <vt:lpstr>Initial Assessment of Benefits and Costs of Connected and Automated Vehicles (CAVs) in Texas</vt:lpstr>
      <vt:lpstr>Rearranging a Zone of Public Services by using Vehicle Navigation Data</vt:lpstr>
      <vt:lpstr>Rearranging a Zone of Public Services by using Vehicle Navigation Data</vt:lpstr>
    </vt:vector>
  </TitlesOfParts>
  <Company>Villanova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Bumsik Kim</cp:lastModifiedBy>
  <cp:revision>12</cp:revision>
  <dcterms:created xsi:type="dcterms:W3CDTF">2016-12-19T23:39:08Z</dcterms:created>
  <dcterms:modified xsi:type="dcterms:W3CDTF">2017-01-03T00:40:50Z</dcterms:modified>
</cp:coreProperties>
</file>